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3ae783fcbb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3ae783fcbb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3ae783fcbb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3ae783fcbb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3ae783fcbb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3ae783fcbb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3ae783fcb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3ae783fcb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3ae783fcb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3ae783fcb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3ae783fcbb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3ae783fcbb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3ae783fcbb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3ae783fcbb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3ae783fcb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3ae783fcb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3ae783fcb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3ae783fcb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3ae783fcb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3ae783fcb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3ae783fcb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3ae783fcb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3ae783fcb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3ae783fcb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3ae783fcbb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3ae783fcbb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3ae783fcbb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3ae783fcb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3ae783fcbb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3ae783fcbb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3ae783fcbb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3ae783fcbb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3ae783fcb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3ae783fcb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3ae783fcbb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3ae783fcbb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356150"/>
            <a:ext cx="8520600" cy="456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104" name="Shape 104"/>
        <p:cNvGrpSpPr/>
        <p:nvPr/>
      </p:nvGrpSpPr>
      <p:grpSpPr>
        <a:xfrm>
          <a:off x="0" y="0"/>
          <a:ext cx="0" cy="0"/>
          <a:chOff x="0" y="0"/>
          <a:chExt cx="0" cy="0"/>
        </a:xfrm>
      </p:grpSpPr>
      <p:sp>
        <p:nvSpPr>
          <p:cNvPr id="105" name="Google Shape;105;p22"/>
          <p:cNvSpPr txBox="1"/>
          <p:nvPr>
            <p:ph idx="1" type="body"/>
          </p:nvPr>
        </p:nvSpPr>
        <p:spPr>
          <a:xfrm>
            <a:off x="210550" y="455175"/>
            <a:ext cx="8520600" cy="4688400"/>
          </a:xfrm>
          <a:prstGeom prst="rect">
            <a:avLst/>
          </a:prstGeom>
        </p:spPr>
        <p:txBody>
          <a:bodyPr anchorCtr="0" anchor="t" bIns="91425" lIns="91425" spcFirstLastPara="1" rIns="91425" wrap="square" tIns="91425">
            <a:noAutofit/>
          </a:bodyPr>
          <a:lstStyle/>
          <a:p>
            <a:pPr indent="0" lvl="0" marL="139700" rtl="0" algn="l">
              <a:lnSpc>
                <a:spcPct val="95000"/>
              </a:lnSpc>
              <a:spcBef>
                <a:spcPts val="1100"/>
              </a:spcBef>
              <a:spcAft>
                <a:spcPts val="0"/>
              </a:spcAft>
              <a:buSzPts val="1018"/>
              <a:buNone/>
            </a:pPr>
            <a:r>
              <a:t/>
            </a:r>
            <a:endParaRPr sz="1210">
              <a:solidFill>
                <a:schemeClr val="dk1"/>
              </a:solidFill>
              <a:latin typeface="Roboto"/>
              <a:ea typeface="Roboto"/>
              <a:cs typeface="Roboto"/>
              <a:sym typeface="Roboto"/>
            </a:endParaRPr>
          </a:p>
          <a:p>
            <a:pPr indent="0" lvl="0" marL="0" rtl="0" algn="l">
              <a:lnSpc>
                <a:spcPct val="95000"/>
              </a:lnSpc>
              <a:spcBef>
                <a:spcPts val="1100"/>
              </a:spcBef>
              <a:spcAft>
                <a:spcPts val="0"/>
              </a:spcAft>
              <a:buSzPts val="1018"/>
              <a:buNone/>
            </a:pPr>
            <a:r>
              <a:rPr lang="en" sz="1982"/>
              <a:t>Finally, be strong in the Lord and in his mighty power. Put on the full armor of God, so that you can take your stand against the devil’s schemes.  For our struggle is not against flesh and blood, but against the rulers, against the authorities, against the powers of this dark world and against the spiritual forces of evil in the heavenly realms. Therefore put on the full armor of God, so that when the day of evil comes, you may be able to stand your ground, and after you have done everything, to stand.  Stand firm then, with the belt of truth buckled around your waist, with the breastplate of righteousness in place, and with your feet fitted with the readiness that comes from the gospel of peace.  In addition to all this, take up the shield of faith, with which you can extinguish all the flaming arrows of the evil one. Take the helmet of salvation and the sword of the Spirit, which is the word of God.</a:t>
            </a:r>
            <a:endParaRPr sz="1982"/>
          </a:p>
          <a:p>
            <a:pPr indent="0" lvl="0" marL="0" rtl="0" algn="r">
              <a:lnSpc>
                <a:spcPct val="95000"/>
              </a:lnSpc>
              <a:spcBef>
                <a:spcPts val="1200"/>
              </a:spcBef>
              <a:spcAft>
                <a:spcPts val="1200"/>
              </a:spcAft>
              <a:buSzPts val="1018"/>
              <a:buNone/>
            </a:pPr>
            <a:r>
              <a:rPr lang="en" sz="1765"/>
              <a:t>Ephesians 6:10-17</a:t>
            </a:r>
            <a:endParaRPr sz="1765"/>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109" name="Shape 109"/>
        <p:cNvGrpSpPr/>
        <p:nvPr/>
      </p:nvGrpSpPr>
      <p:grpSpPr>
        <a:xfrm>
          <a:off x="0" y="0"/>
          <a:ext cx="0" cy="0"/>
          <a:chOff x="0" y="0"/>
          <a:chExt cx="0" cy="0"/>
        </a:xfrm>
      </p:grpSpPr>
      <p:sp>
        <p:nvSpPr>
          <p:cNvPr id="110" name="Google Shape;110;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rPr lang="en" sz="2400"/>
              <a:t>For physical training is of some value, but godliness has value for all things, holding promise for both the present life and the life to come.</a:t>
            </a:r>
            <a:endParaRPr sz="2400"/>
          </a:p>
          <a:p>
            <a:pPr indent="457200" lvl="0" marL="5943600" rtl="0" algn="l">
              <a:spcBef>
                <a:spcPts val="1200"/>
              </a:spcBef>
              <a:spcAft>
                <a:spcPts val="1200"/>
              </a:spcAft>
              <a:buNone/>
            </a:pPr>
            <a:r>
              <a:rPr lang="en" sz="2400"/>
              <a:t>1 Timothy 4:8</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114" name="Shape 114"/>
        <p:cNvGrpSpPr/>
        <p:nvPr/>
      </p:nvGrpSpPr>
      <p:grpSpPr>
        <a:xfrm>
          <a:off x="0" y="0"/>
          <a:ext cx="0" cy="0"/>
          <a:chOff x="0" y="0"/>
          <a:chExt cx="0" cy="0"/>
        </a:xfrm>
      </p:grpSpPr>
      <p:sp>
        <p:nvSpPr>
          <p:cNvPr id="115" name="Google Shape;115;p24"/>
          <p:cNvSpPr txBox="1"/>
          <p:nvPr>
            <p:ph idx="1" type="body"/>
          </p:nvPr>
        </p:nvSpPr>
        <p:spPr>
          <a:xfrm>
            <a:off x="244275" y="863550"/>
            <a:ext cx="8520600" cy="3416400"/>
          </a:xfrm>
          <a:prstGeom prst="rect">
            <a:avLst/>
          </a:prstGeom>
        </p:spPr>
        <p:txBody>
          <a:bodyPr anchorCtr="0" anchor="t" bIns="91425" lIns="91425" spcFirstLastPara="1" rIns="91425" wrap="square" tIns="91425">
            <a:normAutofit/>
          </a:bodyPr>
          <a:lstStyle/>
          <a:p>
            <a:pPr indent="0" lvl="0" marL="139700" rtl="0" algn="l">
              <a:spcBef>
                <a:spcPts val="1100"/>
              </a:spcBef>
              <a:spcAft>
                <a:spcPts val="0"/>
              </a:spcAft>
              <a:buNone/>
            </a:pPr>
            <a:r>
              <a:t/>
            </a:r>
            <a:endParaRPr sz="1200">
              <a:solidFill>
                <a:schemeClr val="dk1"/>
              </a:solidFill>
              <a:latin typeface="Roboto"/>
              <a:ea typeface="Roboto"/>
              <a:cs typeface="Roboto"/>
              <a:sym typeface="Roboto"/>
            </a:endParaRPr>
          </a:p>
          <a:p>
            <a:pPr indent="0" lvl="0" marL="0" rtl="0" algn="l">
              <a:spcBef>
                <a:spcPts val="1100"/>
              </a:spcBef>
              <a:spcAft>
                <a:spcPts val="0"/>
              </a:spcAft>
              <a:buNone/>
            </a:pPr>
            <a:r>
              <a:t/>
            </a:r>
            <a:endParaRPr/>
          </a:p>
          <a:p>
            <a:pPr indent="0" lvl="0" marL="0" rtl="0" algn="l">
              <a:spcBef>
                <a:spcPts val="1200"/>
              </a:spcBef>
              <a:spcAft>
                <a:spcPts val="0"/>
              </a:spcAft>
              <a:buNone/>
            </a:pPr>
            <a:r>
              <a:rPr lang="en"/>
              <a:t> </a:t>
            </a:r>
            <a:endParaRPr sz="2400"/>
          </a:p>
          <a:p>
            <a:pPr indent="0" lvl="0" marL="0" rtl="0" algn="l">
              <a:spcBef>
                <a:spcPts val="1200"/>
              </a:spcBef>
              <a:spcAft>
                <a:spcPts val="0"/>
              </a:spcAft>
              <a:buNone/>
            </a:pPr>
            <a:r>
              <a:rPr lang="en" sz="2400"/>
              <a:t> But you will receive power when the Holy Spirit comes on you; and you will be my witnesses in Jerusalem, and in all Judea and Samaria, and to the ends of the earth.”</a:t>
            </a:r>
            <a:endParaRPr sz="2400"/>
          </a:p>
          <a:p>
            <a:pPr indent="0" lvl="0" marL="0" rtl="0" algn="r">
              <a:spcBef>
                <a:spcPts val="1200"/>
              </a:spcBef>
              <a:spcAft>
                <a:spcPts val="1200"/>
              </a:spcAft>
              <a:buNone/>
            </a:pPr>
            <a:r>
              <a:rPr lang="en" sz="2400"/>
              <a:t>ACTS 1:8</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119" name="Shape 119"/>
        <p:cNvGrpSpPr/>
        <p:nvPr/>
      </p:nvGrpSpPr>
      <p:grpSpPr>
        <a:xfrm>
          <a:off x="0" y="0"/>
          <a:ext cx="0" cy="0"/>
          <a:chOff x="0" y="0"/>
          <a:chExt cx="0" cy="0"/>
        </a:xfrm>
      </p:grpSpPr>
      <p:sp>
        <p:nvSpPr>
          <p:cNvPr id="120" name="Google Shape;120;p25"/>
          <p:cNvSpPr txBox="1"/>
          <p:nvPr>
            <p:ph idx="1" type="body"/>
          </p:nvPr>
        </p:nvSpPr>
        <p:spPr>
          <a:xfrm>
            <a:off x="311700" y="1085050"/>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sz="3000">
              <a:solidFill>
                <a:schemeClr val="dk1"/>
              </a:solidFill>
            </a:endParaRPr>
          </a:p>
          <a:p>
            <a:pPr indent="0" lvl="0" marL="0" rtl="0" algn="ctr">
              <a:spcBef>
                <a:spcPts val="0"/>
              </a:spcBef>
              <a:spcAft>
                <a:spcPts val="0"/>
              </a:spcAft>
              <a:buNone/>
            </a:pPr>
            <a:r>
              <a:rPr lang="en" sz="3000">
                <a:solidFill>
                  <a:schemeClr val="dk1"/>
                </a:solidFill>
              </a:rPr>
              <a:t>Truth #3  We got to know when to go.</a:t>
            </a:r>
            <a:endParaRPr sz="3000">
              <a:solidFill>
                <a:schemeClr val="dk1"/>
              </a:solidFill>
            </a:endParaRPr>
          </a:p>
          <a:p>
            <a:pPr indent="0" lvl="0" marL="0" rtl="0" algn="ctr">
              <a:spcBef>
                <a:spcPts val="0"/>
              </a:spcBef>
              <a:spcAft>
                <a:spcPts val="0"/>
              </a:spcAft>
              <a:buNone/>
            </a:pPr>
            <a:r>
              <a:rPr lang="en" sz="2200">
                <a:solidFill>
                  <a:schemeClr val="dk1"/>
                </a:solidFill>
              </a:rPr>
              <a:t>It is about deciding to follow his will no matter what the cost</a:t>
            </a:r>
            <a:endParaRPr sz="3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1200"/>
              </a:spcAft>
              <a:buNone/>
            </a:pPr>
            <a:r>
              <a:t/>
            </a:r>
            <a:endParaRPr/>
          </a:p>
        </p:txBody>
      </p:sp>
      <p:sp>
        <p:nvSpPr>
          <p:cNvPr id="121" name="Google Shape;121;p25"/>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125" name="Shape 125"/>
        <p:cNvGrpSpPr/>
        <p:nvPr/>
      </p:nvGrpSpPr>
      <p:grpSpPr>
        <a:xfrm>
          <a:off x="0" y="0"/>
          <a:ext cx="0" cy="0"/>
          <a:chOff x="0" y="0"/>
          <a:chExt cx="0" cy="0"/>
        </a:xfrm>
      </p:grpSpPr>
      <p:sp>
        <p:nvSpPr>
          <p:cNvPr id="126" name="Google Shape;126;p26"/>
          <p:cNvSpPr txBox="1"/>
          <p:nvPr>
            <p:ph idx="1" type="body"/>
          </p:nvPr>
        </p:nvSpPr>
        <p:spPr>
          <a:xfrm>
            <a:off x="311700" y="637050"/>
            <a:ext cx="8520600" cy="386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rPr>
              <a:t>On that day a great persecution broke out against the church in Jerusalem, and all except the apostles were scattered throughout Judea and Samaria.  Godly men buried Stephen and mourned deeply for him.  But Saul began to destroy the church. Going from house to house, he dragged off both men and women and put them in prison. Those who had been scattered preached the word wherever they went.</a:t>
            </a:r>
            <a:endParaRPr sz="2400">
              <a:solidFill>
                <a:schemeClr val="dk1"/>
              </a:solidFill>
            </a:endParaRPr>
          </a:p>
          <a:p>
            <a:pPr indent="0" lvl="0" marL="0" rtl="0" algn="r">
              <a:spcBef>
                <a:spcPts val="1200"/>
              </a:spcBef>
              <a:spcAft>
                <a:spcPts val="1200"/>
              </a:spcAft>
              <a:buNone/>
            </a:pPr>
            <a:r>
              <a:rPr lang="en" sz="2400">
                <a:solidFill>
                  <a:schemeClr val="dk1"/>
                </a:solidFill>
              </a:rPr>
              <a:t>Acts 8:1-4</a:t>
            </a:r>
            <a:endParaRPr sz="24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130" name="Shape 130"/>
        <p:cNvGrpSpPr/>
        <p:nvPr/>
      </p:nvGrpSpPr>
      <p:grpSpPr>
        <a:xfrm>
          <a:off x="0" y="0"/>
          <a:ext cx="0" cy="0"/>
          <a:chOff x="0" y="0"/>
          <a:chExt cx="0" cy="0"/>
        </a:xfrm>
      </p:grpSpPr>
      <p:sp>
        <p:nvSpPr>
          <p:cNvPr id="131" name="Google Shape;131;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2" name="Google Shape;132;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3" name="Google Shape;133;p27"/>
          <p:cNvPicPr preferRelativeResize="0"/>
          <p:nvPr/>
        </p:nvPicPr>
        <p:blipFill>
          <a:blip r:embed="rId3">
            <a:alphaModFix/>
          </a:blip>
          <a:stretch>
            <a:fillRect/>
          </a:stretch>
        </p:blipFill>
        <p:spPr>
          <a:xfrm>
            <a:off x="809280" y="0"/>
            <a:ext cx="7525439"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9" name="Google Shape;139;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5" name="Google Shape;145;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1" name="Google Shape;151;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7" name="Google Shape;157;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A84F"/>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311700" y="1812750"/>
            <a:ext cx="8520600" cy="151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5120"/>
              <a:t>The Mission of the Church</a:t>
            </a:r>
            <a:endParaRPr sz="512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386250" y="2285400"/>
            <a:ext cx="8520600" cy="572700"/>
          </a:xfrm>
          <a:prstGeom prst="rect">
            <a:avLst/>
          </a:prstGeom>
        </p:spPr>
        <p:txBody>
          <a:bodyPr anchorCtr="0" anchor="ctr" bIns="91425" lIns="91425" spcFirstLastPara="1" rIns="91425" wrap="square" tIns="91425">
            <a:normAutofit fontScale="90000"/>
          </a:bodyPr>
          <a:lstStyle/>
          <a:p>
            <a:pPr indent="0" lvl="0" marL="0" rtl="0" algn="ctr">
              <a:lnSpc>
                <a:spcPct val="115000"/>
              </a:lnSpc>
              <a:spcBef>
                <a:spcPts val="0"/>
              </a:spcBef>
              <a:spcAft>
                <a:spcPts val="0"/>
              </a:spcAft>
              <a:buNone/>
            </a:pPr>
            <a:r>
              <a:rPr lang="en" sz="3322"/>
              <a:t>Truth #1  We got to know God’s mission.</a:t>
            </a:r>
            <a:endParaRPr sz="3322"/>
          </a:p>
          <a:p>
            <a:pPr indent="0" lvl="0" marL="0" rtl="0" algn="ctr">
              <a:lnSpc>
                <a:spcPct val="115000"/>
              </a:lnSpc>
              <a:spcBef>
                <a:spcPts val="0"/>
              </a:spcBef>
              <a:spcAft>
                <a:spcPts val="0"/>
              </a:spcAft>
              <a:buClr>
                <a:schemeClr val="dk1"/>
              </a:buClr>
              <a:buSzPct val="41422"/>
              <a:buFont typeface="Arial"/>
              <a:buNone/>
            </a:pPr>
            <a:r>
              <a:rPr lang="en" sz="2655"/>
              <a:t>It is about discovering God’s desire for you and for his world</a:t>
            </a:r>
            <a:endParaRPr sz="2655"/>
          </a:p>
          <a:p>
            <a:pPr indent="0" lvl="0" marL="0" rtl="0" algn="l">
              <a:lnSpc>
                <a:spcPct val="115000"/>
              </a:lnSpc>
              <a:spcBef>
                <a:spcPts val="0"/>
              </a:spcBef>
              <a:spcAft>
                <a:spcPts val="0"/>
              </a:spcAft>
              <a:buClr>
                <a:schemeClr val="dk1"/>
              </a:buClr>
              <a:buSzPct val="100000"/>
              <a:buFont typeface="Arial"/>
              <a:buNone/>
            </a:pPr>
            <a:r>
              <a:t/>
            </a:r>
            <a:endParaRPr sz="1100"/>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70" name="Shape 70"/>
        <p:cNvGrpSpPr/>
        <p:nvPr/>
      </p:nvGrpSpPr>
      <p:grpSpPr>
        <a:xfrm>
          <a:off x="0" y="0"/>
          <a:ext cx="0" cy="0"/>
          <a:chOff x="0" y="0"/>
          <a:chExt cx="0" cy="0"/>
        </a:xfrm>
      </p:grpSpPr>
      <p:sp>
        <p:nvSpPr>
          <p:cNvPr id="71" name="Google Shape;71;p16"/>
          <p:cNvSpPr txBox="1"/>
          <p:nvPr/>
        </p:nvSpPr>
        <p:spPr>
          <a:xfrm>
            <a:off x="0" y="2371650"/>
            <a:ext cx="88590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800"/>
              <a:t>The Bible is the story of a loving God seeking to restore a right relationship with His creation.</a:t>
            </a:r>
            <a:endParaRPr sz="2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75" name="Shape 75"/>
        <p:cNvGrpSpPr/>
        <p:nvPr/>
      </p:nvGrpSpPr>
      <p:grpSpPr>
        <a:xfrm>
          <a:off x="0" y="0"/>
          <a:ext cx="0" cy="0"/>
          <a:chOff x="0" y="0"/>
          <a:chExt cx="0" cy="0"/>
        </a:xfrm>
      </p:grpSpPr>
      <p:sp>
        <p:nvSpPr>
          <p:cNvPr id="76" name="Google Shape;76;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Clr>
                <a:schemeClr val="dk1"/>
              </a:buClr>
              <a:buSzPct val="44000"/>
              <a:buFont typeface="Arial"/>
              <a:buNone/>
            </a:pPr>
            <a:r>
              <a:t/>
            </a:r>
            <a:endParaRPr sz="2500">
              <a:solidFill>
                <a:schemeClr val="dk1"/>
              </a:solidFill>
            </a:endParaRPr>
          </a:p>
          <a:p>
            <a:pPr indent="0" lvl="0" marL="139700" rtl="0" algn="ctr">
              <a:spcBef>
                <a:spcPts val="1100"/>
              </a:spcBef>
              <a:spcAft>
                <a:spcPts val="0"/>
              </a:spcAft>
              <a:buNone/>
            </a:pPr>
            <a:r>
              <a:rPr lang="en" sz="2600">
                <a:solidFill>
                  <a:schemeClr val="dk1"/>
                </a:solidFill>
                <a:latin typeface="Roboto"/>
                <a:ea typeface="Roboto"/>
                <a:cs typeface="Roboto"/>
                <a:sym typeface="Roboto"/>
              </a:rPr>
              <a:t>And I will put enmity</a:t>
            </a:r>
            <a:br>
              <a:rPr lang="en" sz="2600">
                <a:solidFill>
                  <a:schemeClr val="dk1"/>
                </a:solidFill>
                <a:latin typeface="Roboto"/>
                <a:ea typeface="Roboto"/>
                <a:cs typeface="Roboto"/>
                <a:sym typeface="Roboto"/>
              </a:rPr>
            </a:br>
            <a:r>
              <a:rPr lang="en" sz="1900">
                <a:solidFill>
                  <a:schemeClr val="dk1"/>
                </a:solidFill>
                <a:latin typeface="Courier New"/>
                <a:ea typeface="Courier New"/>
                <a:cs typeface="Courier New"/>
                <a:sym typeface="Courier New"/>
              </a:rPr>
              <a:t>    </a:t>
            </a:r>
            <a:r>
              <a:rPr lang="en" sz="2600">
                <a:solidFill>
                  <a:schemeClr val="dk1"/>
                </a:solidFill>
                <a:latin typeface="Roboto"/>
                <a:ea typeface="Roboto"/>
                <a:cs typeface="Roboto"/>
                <a:sym typeface="Roboto"/>
              </a:rPr>
              <a:t>between you and the woman,</a:t>
            </a:r>
            <a:br>
              <a:rPr lang="en" sz="2600">
                <a:solidFill>
                  <a:schemeClr val="dk1"/>
                </a:solidFill>
                <a:latin typeface="Roboto"/>
                <a:ea typeface="Roboto"/>
                <a:cs typeface="Roboto"/>
                <a:sym typeface="Roboto"/>
              </a:rPr>
            </a:br>
            <a:r>
              <a:rPr lang="en" sz="1900">
                <a:solidFill>
                  <a:schemeClr val="dk1"/>
                </a:solidFill>
                <a:latin typeface="Courier New"/>
                <a:ea typeface="Courier New"/>
                <a:cs typeface="Courier New"/>
                <a:sym typeface="Courier New"/>
              </a:rPr>
              <a:t>    </a:t>
            </a:r>
            <a:r>
              <a:rPr lang="en" sz="2600">
                <a:solidFill>
                  <a:schemeClr val="dk1"/>
                </a:solidFill>
                <a:latin typeface="Roboto"/>
                <a:ea typeface="Roboto"/>
                <a:cs typeface="Roboto"/>
                <a:sym typeface="Roboto"/>
              </a:rPr>
              <a:t>and between your offspring and hers;</a:t>
            </a:r>
            <a:br>
              <a:rPr lang="en" sz="2600">
                <a:solidFill>
                  <a:schemeClr val="dk1"/>
                </a:solidFill>
                <a:latin typeface="Roboto"/>
                <a:ea typeface="Roboto"/>
                <a:cs typeface="Roboto"/>
                <a:sym typeface="Roboto"/>
              </a:rPr>
            </a:br>
            <a:r>
              <a:rPr lang="en" sz="2600">
                <a:solidFill>
                  <a:schemeClr val="dk1"/>
                </a:solidFill>
                <a:latin typeface="Roboto"/>
                <a:ea typeface="Roboto"/>
                <a:cs typeface="Roboto"/>
                <a:sym typeface="Roboto"/>
              </a:rPr>
              <a:t>he will crush</a:t>
            </a:r>
            <a:r>
              <a:rPr lang="en" sz="2150">
                <a:solidFill>
                  <a:schemeClr val="dk1"/>
                </a:solidFill>
                <a:latin typeface="Roboto"/>
                <a:ea typeface="Roboto"/>
                <a:cs typeface="Roboto"/>
                <a:sym typeface="Roboto"/>
              </a:rPr>
              <a:t> </a:t>
            </a:r>
            <a:r>
              <a:rPr lang="en" sz="2600">
                <a:solidFill>
                  <a:schemeClr val="dk1"/>
                </a:solidFill>
                <a:latin typeface="Roboto"/>
                <a:ea typeface="Roboto"/>
                <a:cs typeface="Roboto"/>
                <a:sym typeface="Roboto"/>
              </a:rPr>
              <a:t>your head,</a:t>
            </a:r>
            <a:br>
              <a:rPr lang="en" sz="2600">
                <a:solidFill>
                  <a:schemeClr val="dk1"/>
                </a:solidFill>
                <a:latin typeface="Roboto"/>
                <a:ea typeface="Roboto"/>
                <a:cs typeface="Roboto"/>
                <a:sym typeface="Roboto"/>
              </a:rPr>
            </a:br>
            <a:r>
              <a:rPr lang="en" sz="1900">
                <a:solidFill>
                  <a:schemeClr val="dk1"/>
                </a:solidFill>
                <a:latin typeface="Courier New"/>
                <a:ea typeface="Courier New"/>
                <a:cs typeface="Courier New"/>
                <a:sym typeface="Courier New"/>
              </a:rPr>
              <a:t>    </a:t>
            </a:r>
            <a:r>
              <a:rPr lang="en" sz="2600">
                <a:solidFill>
                  <a:schemeClr val="dk1"/>
                </a:solidFill>
                <a:latin typeface="Roboto"/>
                <a:ea typeface="Roboto"/>
                <a:cs typeface="Roboto"/>
                <a:sym typeface="Roboto"/>
              </a:rPr>
              <a:t>and you will strike his heel.”</a:t>
            </a:r>
            <a:endParaRPr sz="2500">
              <a:solidFill>
                <a:schemeClr val="dk1"/>
              </a:solidFill>
            </a:endParaRPr>
          </a:p>
          <a:p>
            <a:pPr indent="0" lvl="0" marL="139700" rtl="0" algn="r">
              <a:spcBef>
                <a:spcPts val="1100"/>
              </a:spcBef>
              <a:spcAft>
                <a:spcPts val="0"/>
              </a:spcAft>
              <a:buClr>
                <a:schemeClr val="dk1"/>
              </a:buClr>
              <a:buSzPct val="44000"/>
              <a:buFont typeface="Arial"/>
              <a:buNone/>
            </a:pPr>
            <a:r>
              <a:rPr lang="en" sz="2500">
                <a:solidFill>
                  <a:schemeClr val="dk1"/>
                </a:solidFill>
              </a:rPr>
              <a:t>-Genesis 3:15</a:t>
            </a:r>
            <a:endParaRPr sz="2500">
              <a:solidFill>
                <a:schemeClr val="dk1"/>
              </a:solidFill>
            </a:endParaRPr>
          </a:p>
          <a:p>
            <a:pPr indent="0" lvl="0" marL="0" rtl="0" algn="l">
              <a:spcBef>
                <a:spcPts val="11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80" name="Shape 80"/>
        <p:cNvGrpSpPr/>
        <p:nvPr/>
      </p:nvGrpSpPr>
      <p:grpSpPr>
        <a:xfrm>
          <a:off x="0" y="0"/>
          <a:ext cx="0" cy="0"/>
          <a:chOff x="0" y="0"/>
          <a:chExt cx="0" cy="0"/>
        </a:xfrm>
      </p:grpSpPr>
      <p:sp>
        <p:nvSpPr>
          <p:cNvPr id="81" name="Google Shape;8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2" name="Google Shape;82;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100"/>
              </a:spcBef>
              <a:spcAft>
                <a:spcPts val="0"/>
              </a:spcAft>
              <a:buNone/>
            </a:pPr>
            <a:r>
              <a:rPr lang="en" sz="2400">
                <a:solidFill>
                  <a:schemeClr val="dk1"/>
                </a:solidFill>
                <a:latin typeface="Roboto"/>
                <a:ea typeface="Roboto"/>
                <a:cs typeface="Roboto"/>
                <a:sym typeface="Roboto"/>
              </a:rPr>
              <a:t>The </a:t>
            </a:r>
            <a:r>
              <a:rPr lang="en" sz="2400" cap="small">
                <a:solidFill>
                  <a:schemeClr val="dk1"/>
                </a:solidFill>
                <a:latin typeface="Roboto"/>
                <a:ea typeface="Roboto"/>
                <a:cs typeface="Roboto"/>
                <a:sym typeface="Roboto"/>
              </a:rPr>
              <a:t>Lord</a:t>
            </a:r>
            <a:r>
              <a:rPr lang="en" sz="2400">
                <a:solidFill>
                  <a:schemeClr val="dk1"/>
                </a:solidFill>
                <a:latin typeface="Roboto"/>
                <a:ea typeface="Roboto"/>
                <a:cs typeface="Roboto"/>
                <a:sym typeface="Roboto"/>
              </a:rPr>
              <a:t> had said to Abram, “Go from your country, your people and your father’s household to the land I will show you.“I will make you into a great nation, and I will bless you; I will make your name great, and you will be a blessing. I will bless those who bless you, and whoever curses you I will curse;and all peoples on earth will be blessed through you.”</a:t>
            </a:r>
            <a:endParaRPr sz="2400">
              <a:solidFill>
                <a:schemeClr val="dk1"/>
              </a:solidFill>
              <a:latin typeface="Roboto"/>
              <a:ea typeface="Roboto"/>
              <a:cs typeface="Roboto"/>
              <a:sym typeface="Roboto"/>
            </a:endParaRPr>
          </a:p>
          <a:p>
            <a:pPr indent="0" lvl="0" marL="457200" rtl="0" algn="r">
              <a:spcBef>
                <a:spcPts val="1100"/>
              </a:spcBef>
              <a:spcAft>
                <a:spcPts val="1100"/>
              </a:spcAft>
              <a:buClr>
                <a:schemeClr val="dk1"/>
              </a:buClr>
              <a:buSzPts val="1100"/>
              <a:buFont typeface="Arial"/>
              <a:buNone/>
            </a:pPr>
            <a:r>
              <a:rPr lang="en" sz="2400">
                <a:solidFill>
                  <a:schemeClr val="dk1"/>
                </a:solidFill>
                <a:latin typeface="Roboto"/>
                <a:ea typeface="Roboto"/>
                <a:cs typeface="Roboto"/>
                <a:sym typeface="Roboto"/>
              </a:rPr>
              <a:t>Genesis 12:1-3</a:t>
            </a:r>
            <a:endParaRPr sz="2400">
              <a:solidFill>
                <a:schemeClr val="dk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86" name="Shape 86"/>
        <p:cNvGrpSpPr/>
        <p:nvPr/>
      </p:nvGrpSpPr>
      <p:grpSpPr>
        <a:xfrm>
          <a:off x="0" y="0"/>
          <a:ext cx="0" cy="0"/>
          <a:chOff x="0" y="0"/>
          <a:chExt cx="0" cy="0"/>
        </a:xfrm>
      </p:grpSpPr>
      <p:sp>
        <p:nvSpPr>
          <p:cNvPr id="87" name="Google Shape;87;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8" name="Google Shape;88;p19"/>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0" lvl="0" marL="0" rtl="0" algn="l">
              <a:spcBef>
                <a:spcPts val="1200"/>
              </a:spcBef>
              <a:spcAft>
                <a:spcPts val="0"/>
              </a:spcAft>
              <a:buNone/>
            </a:pPr>
            <a:r>
              <a:rPr lang="en" sz="2400">
                <a:solidFill>
                  <a:schemeClr val="dk1"/>
                </a:solidFill>
                <a:latin typeface="Roboto"/>
                <a:ea typeface="Roboto"/>
                <a:cs typeface="Roboto"/>
                <a:sym typeface="Roboto"/>
              </a:rPr>
              <a:t>For it is by grace you have been saved, through faith—and this is not from yourselves, it is the gift of God—not by works, so that no one can boast. For we are God’s handiwork, created in Christ Jesus to do good works, which God prepared in advance for us to do.</a:t>
            </a:r>
            <a:endParaRPr sz="2400">
              <a:solidFill>
                <a:schemeClr val="dk1"/>
              </a:solidFill>
              <a:latin typeface="Roboto"/>
              <a:ea typeface="Roboto"/>
              <a:cs typeface="Roboto"/>
              <a:sym typeface="Roboto"/>
            </a:endParaRPr>
          </a:p>
          <a:p>
            <a:pPr indent="0" lvl="0" marL="0" rtl="0" algn="r">
              <a:spcBef>
                <a:spcPts val="1200"/>
              </a:spcBef>
              <a:spcAft>
                <a:spcPts val="1200"/>
              </a:spcAft>
              <a:buNone/>
            </a:pPr>
            <a:r>
              <a:rPr lang="en" sz="2400">
                <a:solidFill>
                  <a:schemeClr val="dk1"/>
                </a:solidFill>
                <a:latin typeface="Roboto"/>
                <a:ea typeface="Roboto"/>
                <a:cs typeface="Roboto"/>
                <a:sym typeface="Roboto"/>
              </a:rPr>
              <a:t>Ephesians 2:8-10</a:t>
            </a:r>
            <a:endParaRPr sz="2400">
              <a:solidFill>
                <a:schemeClr val="dk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92" name="Shape 92"/>
        <p:cNvGrpSpPr/>
        <p:nvPr/>
      </p:nvGrpSpPr>
      <p:grpSpPr>
        <a:xfrm>
          <a:off x="0" y="0"/>
          <a:ext cx="0" cy="0"/>
          <a:chOff x="0" y="0"/>
          <a:chExt cx="0" cy="0"/>
        </a:xfrm>
      </p:grpSpPr>
      <p:sp>
        <p:nvSpPr>
          <p:cNvPr id="93" name="Google Shape;93;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sz="3000">
              <a:solidFill>
                <a:schemeClr val="dk1"/>
              </a:solidFill>
            </a:endParaRPr>
          </a:p>
          <a:p>
            <a:pPr indent="0" lvl="0" marL="0" rtl="0" algn="ctr">
              <a:spcBef>
                <a:spcPts val="0"/>
              </a:spcBef>
              <a:spcAft>
                <a:spcPts val="0"/>
              </a:spcAft>
              <a:buNone/>
            </a:pPr>
            <a:r>
              <a:rPr lang="en" sz="3000">
                <a:solidFill>
                  <a:schemeClr val="dk1"/>
                </a:solidFill>
              </a:rPr>
              <a:t>Truth #2  We got to know our role.</a:t>
            </a:r>
            <a:endParaRPr sz="3000">
              <a:solidFill>
                <a:schemeClr val="dk1"/>
              </a:solidFill>
            </a:endParaRPr>
          </a:p>
          <a:p>
            <a:pPr indent="0" lvl="0" marL="0" rtl="0" algn="ctr">
              <a:spcBef>
                <a:spcPts val="0"/>
              </a:spcBef>
              <a:spcAft>
                <a:spcPts val="0"/>
              </a:spcAft>
              <a:buClr>
                <a:schemeClr val="dk1"/>
              </a:buClr>
              <a:buSzPts val="1100"/>
              <a:buFont typeface="Arial"/>
              <a:buNone/>
            </a:pPr>
            <a:r>
              <a:rPr lang="en" sz="2000">
                <a:solidFill>
                  <a:schemeClr val="dk1"/>
                </a:solidFill>
              </a:rPr>
              <a:t>It is about dedicating ourselves to be ready, able and willing to do our part</a:t>
            </a:r>
            <a:endParaRPr sz="20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1200"/>
              </a:spcAft>
              <a:buNone/>
            </a:pPr>
            <a:r>
              <a:t/>
            </a:r>
            <a:endParaRPr/>
          </a:p>
        </p:txBody>
      </p:sp>
      <p:sp>
        <p:nvSpPr>
          <p:cNvPr id="94" name="Google Shape;94;p20"/>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98" name="Shape 98"/>
        <p:cNvGrpSpPr/>
        <p:nvPr/>
      </p:nvGrpSpPr>
      <p:grpSpPr>
        <a:xfrm>
          <a:off x="0" y="0"/>
          <a:ext cx="0" cy="0"/>
          <a:chOff x="0" y="0"/>
          <a:chExt cx="0" cy="0"/>
        </a:xfrm>
      </p:grpSpPr>
      <p:sp>
        <p:nvSpPr>
          <p:cNvPr id="99" name="Google Shape;99;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0" name="Google Shape;100;p21"/>
          <p:cNvSpPr txBox="1"/>
          <p:nvPr>
            <p:ph idx="1" type="body"/>
          </p:nvPr>
        </p:nvSpPr>
        <p:spPr>
          <a:xfrm>
            <a:off x="311700" y="1144050"/>
            <a:ext cx="8520600" cy="3416400"/>
          </a:xfrm>
          <a:prstGeom prst="rect">
            <a:avLst/>
          </a:prstGeom>
        </p:spPr>
        <p:txBody>
          <a:bodyPr anchorCtr="0" anchor="b" bIns="91425" lIns="91425" spcFirstLastPara="1" rIns="91425" wrap="square" tIns="91425">
            <a:normAutofit lnSpcReduction="20000"/>
          </a:bodyPr>
          <a:lstStyle/>
          <a:p>
            <a:pPr indent="0" lvl="0" marL="0" rtl="0" algn="ctr">
              <a:spcBef>
                <a:spcPts val="0"/>
              </a:spcBef>
              <a:spcAft>
                <a:spcPts val="0"/>
              </a:spcAft>
              <a:buNone/>
            </a:pPr>
            <a:r>
              <a:rPr lang="en" sz="2500">
                <a:solidFill>
                  <a:schemeClr val="dk1"/>
                </a:solidFill>
              </a:rPr>
              <a:t>Give thanks to the Lord, for he is good; his love endures forever.</a:t>
            </a:r>
            <a:endParaRPr sz="2500">
              <a:solidFill>
                <a:schemeClr val="dk1"/>
              </a:solidFill>
            </a:endParaRPr>
          </a:p>
          <a:p>
            <a:pPr indent="0" lvl="0" marL="0" rtl="0" algn="ctr">
              <a:spcBef>
                <a:spcPts val="0"/>
              </a:spcBef>
              <a:spcAft>
                <a:spcPts val="0"/>
              </a:spcAft>
              <a:buNone/>
            </a:pPr>
            <a:r>
              <a:rPr lang="en" sz="2500">
                <a:solidFill>
                  <a:schemeClr val="dk1"/>
                </a:solidFill>
              </a:rPr>
              <a:t>Let the redeemed of the Lord tell their story—</a:t>
            </a:r>
            <a:endParaRPr sz="2500">
              <a:solidFill>
                <a:schemeClr val="dk1"/>
              </a:solidFill>
            </a:endParaRPr>
          </a:p>
          <a:p>
            <a:pPr indent="0" lvl="0" marL="0" rtl="0" algn="ctr">
              <a:spcBef>
                <a:spcPts val="0"/>
              </a:spcBef>
              <a:spcAft>
                <a:spcPts val="0"/>
              </a:spcAft>
              <a:buNone/>
            </a:pPr>
            <a:r>
              <a:rPr lang="en" sz="2500">
                <a:solidFill>
                  <a:schemeClr val="dk1"/>
                </a:solidFill>
              </a:rPr>
              <a:t>    those he redeemed from the hand of the foe,</a:t>
            </a:r>
            <a:endParaRPr sz="2500">
              <a:solidFill>
                <a:schemeClr val="dk1"/>
              </a:solidFill>
            </a:endParaRPr>
          </a:p>
          <a:p>
            <a:pPr indent="0" lvl="0" marL="0" rtl="0" algn="ctr">
              <a:spcBef>
                <a:spcPts val="0"/>
              </a:spcBef>
              <a:spcAft>
                <a:spcPts val="0"/>
              </a:spcAft>
              <a:buNone/>
            </a:pPr>
            <a:r>
              <a:rPr lang="en" sz="2500">
                <a:solidFill>
                  <a:schemeClr val="dk1"/>
                </a:solidFill>
              </a:rPr>
              <a:t>those he gathered from the lands,</a:t>
            </a:r>
            <a:endParaRPr sz="2500">
              <a:solidFill>
                <a:schemeClr val="dk1"/>
              </a:solidFill>
            </a:endParaRPr>
          </a:p>
          <a:p>
            <a:pPr indent="0" lvl="0" marL="0" rtl="0" algn="ctr">
              <a:spcBef>
                <a:spcPts val="0"/>
              </a:spcBef>
              <a:spcAft>
                <a:spcPts val="0"/>
              </a:spcAft>
              <a:buNone/>
            </a:pPr>
            <a:r>
              <a:rPr lang="en" sz="2500">
                <a:solidFill>
                  <a:schemeClr val="dk1"/>
                </a:solidFill>
              </a:rPr>
              <a:t>    from east and west, from north and south.</a:t>
            </a:r>
            <a:endParaRPr sz="2500">
              <a:solidFill>
                <a:schemeClr val="dk1"/>
              </a:solidFill>
            </a:endParaRPr>
          </a:p>
          <a:p>
            <a:pPr indent="0" lvl="0" marL="139700" rtl="0" algn="r">
              <a:spcBef>
                <a:spcPts val="1100"/>
              </a:spcBef>
              <a:spcAft>
                <a:spcPts val="0"/>
              </a:spcAft>
              <a:buNone/>
            </a:pPr>
            <a:r>
              <a:rPr lang="en" sz="2400">
                <a:solidFill>
                  <a:schemeClr val="dk1"/>
                </a:solidFill>
              </a:rPr>
              <a:t>PS 107:1-3</a:t>
            </a:r>
            <a:endParaRPr sz="2400">
              <a:solidFill>
                <a:schemeClr val="dk1"/>
              </a:solidFill>
            </a:endParaRPr>
          </a:p>
          <a:p>
            <a:pPr indent="0" lvl="0" marL="0" rtl="0" algn="l">
              <a:spcBef>
                <a:spcPts val="11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